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123da0a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9123da0a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ff41fb8b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ff41fb8b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8ff41fb8b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8ff41fb8b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ff41fb8b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ff41fb8b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ff41fb8b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ff41fb8b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ff41fb8bd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ff41fb8bd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8ff41fb8b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8ff41fb8b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123da0a6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123da0a6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ff41fb8b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8ff41fb8b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ff41fb8b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ff41fb8b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ff41fb8b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ff41fb8b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e260203b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18e260203b4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ff41fb8b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8ff41fb8b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ff41fb8bd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ff41fb8b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ff41fb8b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ff41fb8b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8e260203b4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18e260203b4_2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8ff41fb8b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8ff41fb8b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8ff41fb8b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8ff41fb8b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8ff41fb8b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8ff41fb8b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e260203b4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8e260203b4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8e260203b4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8e260203b4_2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pyimagesearch.com/2017/05/08/drowsiness-detection-opencv/" TargetMode="External"/><Relationship Id="rId4" Type="http://schemas.openxmlformats.org/officeDocument/2006/relationships/image" Target="../media/image5.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sefiks.com/2018/08/06/deep-face-recognition-with-keras/" TargetMode="External"/><Relationship Id="rId4" Type="http://schemas.openxmlformats.org/officeDocument/2006/relationships/hyperlink" Target="https://sefiks.com/2018/08/06/deep-face-recognition-with-keras/" TargetMode="External"/><Relationship Id="rId5" Type="http://schemas.openxmlformats.org/officeDocument/2006/relationships/image" Target="../media/image17.png"/><Relationship Id="rId6" Type="http://schemas.openxmlformats.org/officeDocument/2006/relationships/hyperlink" Target="https://sefiks.com/2019/02/13/apparent-age-and-gender-prediction-in-keras/" TargetMode="External"/><Relationship Id="rId7" Type="http://schemas.openxmlformats.org/officeDocument/2006/relationships/hyperlink" Target="https://sefiks.com/2019/11/11/race-and-ethnicity-prediction-in-kera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www.cs.toronto.edu/~ranzato/publications/taigman_cvpr14.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en.wikipedia.org/wiki/Cascading_classifiers" TargetMode="External"/><Relationship Id="rId4" Type="http://schemas.openxmlformats.org/officeDocument/2006/relationships/hyperlink" Target="https://morioh.com/p/bc60494297f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0887" y="0"/>
            <a:ext cx="9205771" cy="5205600"/>
          </a:xfrm>
          <a:prstGeom prst="rect">
            <a:avLst/>
          </a:prstGeom>
          <a:noFill/>
          <a:ln>
            <a:noFill/>
          </a:ln>
        </p:spPr>
      </p:pic>
      <p:sp>
        <p:nvSpPr>
          <p:cNvPr id="61" name="Google Shape;61;p14"/>
          <p:cNvSpPr txBox="1"/>
          <p:nvPr/>
        </p:nvSpPr>
        <p:spPr>
          <a:xfrm>
            <a:off x="5486775" y="188975"/>
            <a:ext cx="3726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lt1"/>
                </a:solidFill>
              </a:rPr>
              <a:t>Drowsiness Detection System with Emotion Analysis for Improved</a:t>
            </a:r>
            <a:r>
              <a:rPr b="1" lang="en" sz="3300">
                <a:solidFill>
                  <a:schemeClr val="lt1"/>
                </a:solidFill>
              </a:rPr>
              <a:t> Vehicle Experience</a:t>
            </a:r>
            <a:endParaRPr b="1" sz="3300">
              <a:solidFill>
                <a:schemeClr val="lt1"/>
              </a:solidFill>
            </a:endParaRPr>
          </a:p>
        </p:txBody>
      </p:sp>
      <p:sp>
        <p:nvSpPr>
          <p:cNvPr id="62" name="Google Shape;62;p14"/>
          <p:cNvSpPr txBox="1"/>
          <p:nvPr/>
        </p:nvSpPr>
        <p:spPr>
          <a:xfrm>
            <a:off x="218275" y="3524050"/>
            <a:ext cx="2726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rPr>
              <a:t>Group 32</a:t>
            </a:r>
            <a:endParaRPr b="1" sz="1900">
              <a:solidFill>
                <a:schemeClr val="lt1"/>
              </a:solidFill>
            </a:endParaRPr>
          </a:p>
          <a:p>
            <a:pPr indent="0" lvl="0" marL="0" rtl="0" algn="l">
              <a:spcBef>
                <a:spcPts val="0"/>
              </a:spcBef>
              <a:spcAft>
                <a:spcPts val="0"/>
              </a:spcAft>
              <a:buNone/>
            </a:pPr>
            <a:r>
              <a:rPr b="1" lang="en" sz="1900">
                <a:solidFill>
                  <a:schemeClr val="lt1"/>
                </a:solidFill>
              </a:rPr>
              <a:t>Rahul Bharadwaj</a:t>
            </a:r>
            <a:endParaRPr b="1" sz="1900">
              <a:solidFill>
                <a:schemeClr val="lt1"/>
              </a:solidFill>
            </a:endParaRPr>
          </a:p>
          <a:p>
            <a:pPr indent="0" lvl="0" marL="0" rtl="0" algn="l">
              <a:spcBef>
                <a:spcPts val="0"/>
              </a:spcBef>
              <a:spcAft>
                <a:spcPts val="0"/>
              </a:spcAft>
              <a:buNone/>
            </a:pPr>
            <a:r>
              <a:rPr b="1" lang="en" sz="1900">
                <a:solidFill>
                  <a:schemeClr val="lt1"/>
                </a:solidFill>
              </a:rPr>
              <a:t>Amogh Kori</a:t>
            </a:r>
            <a:br>
              <a:rPr b="1" lang="en" sz="1900">
                <a:solidFill>
                  <a:schemeClr val="lt1"/>
                </a:solidFill>
              </a:rPr>
            </a:br>
            <a:r>
              <a:rPr b="1" lang="en" sz="1900">
                <a:solidFill>
                  <a:schemeClr val="lt1"/>
                </a:solidFill>
              </a:rPr>
              <a:t>Akshay Singh</a:t>
            </a:r>
            <a:endParaRPr b="1" sz="1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Eye aspect ratio (EAR)</a:t>
            </a:r>
            <a:endParaRPr/>
          </a:p>
        </p:txBody>
      </p:sp>
      <p:sp>
        <p:nvSpPr>
          <p:cNvPr id="121" name="Google Shape;121;p23"/>
          <p:cNvSpPr txBox="1"/>
          <p:nvPr/>
        </p:nvSpPr>
        <p:spPr>
          <a:xfrm>
            <a:off x="469500" y="4465350"/>
            <a:ext cx="665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Reference: </a:t>
            </a:r>
            <a:r>
              <a:rPr lang="en" u="sng">
                <a:solidFill>
                  <a:schemeClr val="hlink"/>
                </a:solidFill>
                <a:hlinkClick r:id="rId3"/>
              </a:rPr>
              <a:t>https://pyimagesearch.com/2017/05/08/drowsiness-detection-opencv/</a:t>
            </a:r>
            <a:endParaRPr/>
          </a:p>
        </p:txBody>
      </p:sp>
      <p:pic>
        <p:nvPicPr>
          <p:cNvPr id="122" name="Google Shape;122;p23"/>
          <p:cNvPicPr preferRelativeResize="0"/>
          <p:nvPr/>
        </p:nvPicPr>
        <p:blipFill>
          <a:blip r:embed="rId4">
            <a:alphaModFix/>
          </a:blip>
          <a:stretch>
            <a:fillRect/>
          </a:stretch>
        </p:blipFill>
        <p:spPr>
          <a:xfrm>
            <a:off x="1581700" y="1326544"/>
            <a:ext cx="5419725" cy="1514475"/>
          </a:xfrm>
          <a:prstGeom prst="rect">
            <a:avLst/>
          </a:prstGeom>
          <a:noFill/>
          <a:ln>
            <a:noFill/>
          </a:ln>
        </p:spPr>
      </p:pic>
      <p:pic>
        <p:nvPicPr>
          <p:cNvPr id="123" name="Google Shape;123;p23"/>
          <p:cNvPicPr preferRelativeResize="0"/>
          <p:nvPr/>
        </p:nvPicPr>
        <p:blipFill>
          <a:blip r:embed="rId5">
            <a:alphaModFix/>
          </a:blip>
          <a:stretch>
            <a:fillRect/>
          </a:stretch>
        </p:blipFill>
        <p:spPr>
          <a:xfrm>
            <a:off x="1581700" y="2899525"/>
            <a:ext cx="5419725" cy="13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468200" y="2114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Emotion Detection</a:t>
            </a:r>
            <a:endParaRPr/>
          </a:p>
        </p:txBody>
      </p:sp>
      <p:sp>
        <p:nvSpPr>
          <p:cNvPr id="129" name="Google Shape;129;p24"/>
          <p:cNvSpPr txBox="1"/>
          <p:nvPr>
            <p:ph idx="1" type="body"/>
          </p:nvPr>
        </p:nvSpPr>
        <p:spPr>
          <a:xfrm>
            <a:off x="468200" y="1012650"/>
            <a:ext cx="3575700" cy="2632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solidFill>
                  <a:schemeClr val="dk1"/>
                </a:solidFill>
              </a:rPr>
              <a:t>Libraries Used </a:t>
            </a:r>
            <a:endParaRPr>
              <a:solidFill>
                <a:schemeClr val="dk1"/>
              </a:solidFill>
            </a:endParaRPr>
          </a:p>
          <a:p>
            <a:pPr indent="0" lvl="0" marL="0" rtl="0" algn="just">
              <a:spcBef>
                <a:spcPts val="1200"/>
              </a:spcBef>
              <a:spcAft>
                <a:spcPts val="0"/>
              </a:spcAft>
              <a:buNone/>
            </a:pPr>
            <a:r>
              <a:rPr lang="en">
                <a:solidFill>
                  <a:schemeClr val="dk1"/>
                </a:solidFill>
              </a:rPr>
              <a:t>Deepface</a:t>
            </a:r>
            <a:endParaRPr>
              <a:solidFill>
                <a:schemeClr val="dk1"/>
              </a:solidFill>
            </a:endParaRPr>
          </a:p>
          <a:p>
            <a:pPr indent="0" lvl="0" marL="0" rtl="0" algn="just">
              <a:spcBef>
                <a:spcPts val="1200"/>
              </a:spcBef>
              <a:spcAft>
                <a:spcPts val="0"/>
              </a:spcAft>
              <a:buNone/>
            </a:pPr>
            <a:r>
              <a:rPr lang="en" sz="1400">
                <a:solidFill>
                  <a:schemeClr val="dk1"/>
                </a:solidFill>
              </a:rPr>
              <a:t>Deepface is a lightweight</a:t>
            </a:r>
            <a:r>
              <a:rPr lang="en" sz="1400">
                <a:solidFill>
                  <a:schemeClr val="dk1"/>
                </a:solidFill>
                <a:uFill>
                  <a:noFill/>
                </a:uFill>
                <a:hlinkClick r:id="rId3">
                  <a:extLst>
                    <a:ext uri="{A12FA001-AC4F-418D-AE19-62706E023703}">
                      <ahyp:hlinkClr val="tx"/>
                    </a:ext>
                  </a:extLst>
                </a:hlinkClick>
              </a:rPr>
              <a:t> </a:t>
            </a:r>
            <a:r>
              <a:rPr lang="en" sz="1400" u="sng">
                <a:solidFill>
                  <a:schemeClr val="dk1"/>
                </a:solidFill>
                <a:hlinkClick r:id="rId4">
                  <a:extLst>
                    <a:ext uri="{A12FA001-AC4F-418D-AE19-62706E023703}">
                      <ahyp:hlinkClr val="tx"/>
                    </a:ext>
                  </a:extLst>
                </a:hlinkClick>
              </a:rPr>
              <a:t>f</a:t>
            </a:r>
            <a:r>
              <a:rPr lang="en" sz="1400">
                <a:solidFill>
                  <a:schemeClr val="dk1"/>
                </a:solidFill>
              </a:rPr>
              <a:t>ace recognition and facial attribute analysis (age, gender, emotion and race) framework for python. It is a hybrid face recognition framework wrapping state-of-the-art models: VGG-Face, Google FaceNet, OpenFace, Facebook DeepFace, DeepID, ArcFace, Dlib and SFace.</a:t>
            </a:r>
            <a:endParaRPr sz="14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130" name="Google Shape;130;p24"/>
          <p:cNvPicPr preferRelativeResize="0"/>
          <p:nvPr/>
        </p:nvPicPr>
        <p:blipFill rotWithShape="1">
          <a:blip r:embed="rId5">
            <a:alphaModFix/>
          </a:blip>
          <a:srcRect b="21875" l="10288" r="11769" t="18125"/>
          <a:stretch/>
        </p:blipFill>
        <p:spPr>
          <a:xfrm>
            <a:off x="4000950" y="1550900"/>
            <a:ext cx="4407149" cy="1908301"/>
          </a:xfrm>
          <a:prstGeom prst="rect">
            <a:avLst/>
          </a:prstGeom>
          <a:noFill/>
          <a:ln>
            <a:noFill/>
          </a:ln>
        </p:spPr>
      </p:pic>
      <p:sp>
        <p:nvSpPr>
          <p:cNvPr id="131" name="Google Shape;131;p24"/>
          <p:cNvSpPr txBox="1"/>
          <p:nvPr/>
        </p:nvSpPr>
        <p:spPr>
          <a:xfrm>
            <a:off x="468200" y="3556125"/>
            <a:ext cx="7886700" cy="11358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800"/>
              </a:spcBef>
              <a:spcAft>
                <a:spcPts val="0"/>
              </a:spcAft>
              <a:buClr>
                <a:schemeClr val="dk1"/>
              </a:buClr>
              <a:buSzPts val="1100"/>
              <a:buFont typeface="Arial"/>
              <a:buNone/>
            </a:pPr>
            <a:r>
              <a:rPr lang="en">
                <a:solidFill>
                  <a:schemeClr val="dk1"/>
                </a:solidFill>
              </a:rPr>
              <a:t>Deepface also comes with a strong facial attribute analysis module including</a:t>
            </a:r>
            <a:r>
              <a:rPr lang="en">
                <a:solidFill>
                  <a:schemeClr val="dk1"/>
                </a:solidFill>
                <a:uFill>
                  <a:noFill/>
                </a:uFill>
                <a:hlinkClick r:id="rId6">
                  <a:extLst>
                    <a:ext uri="{A12FA001-AC4F-418D-AE19-62706E023703}">
                      <ahyp:hlinkClr val="tx"/>
                    </a:ext>
                  </a:extLst>
                </a:hlinkClick>
              </a:rPr>
              <a:t> </a:t>
            </a:r>
            <a:r>
              <a:rPr lang="en">
                <a:solidFill>
                  <a:schemeClr val="dk1"/>
                </a:solidFill>
              </a:rPr>
              <a:t>age, gender, facial expression (including angry, fear, neutral, sad, disgust, happy and surprise) and</a:t>
            </a:r>
            <a:r>
              <a:rPr lang="en">
                <a:solidFill>
                  <a:schemeClr val="dk1"/>
                </a:solidFill>
                <a:uFill>
                  <a:noFill/>
                </a:uFill>
                <a:hlinkClick r:id="rId7">
                  <a:extLst>
                    <a:ext uri="{A12FA001-AC4F-418D-AE19-62706E023703}">
                      <ahyp:hlinkClr val="tx"/>
                    </a:ext>
                  </a:extLst>
                </a:hlinkClick>
              </a:rPr>
              <a:t> </a:t>
            </a:r>
            <a:r>
              <a:rPr lang="en">
                <a:solidFill>
                  <a:schemeClr val="dk1"/>
                </a:solidFill>
              </a:rPr>
              <a:t>race (including asian, white, middle eastern, indian, latino and black) predictions.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562875" y="1044775"/>
            <a:ext cx="7303074" cy="2902050"/>
          </a:xfrm>
          <a:prstGeom prst="rect">
            <a:avLst/>
          </a:prstGeom>
          <a:noFill/>
          <a:ln>
            <a:noFill/>
          </a:ln>
        </p:spPr>
      </p:pic>
      <p:sp>
        <p:nvSpPr>
          <p:cNvPr id="137" name="Google Shape;137;p25"/>
          <p:cNvSpPr txBox="1"/>
          <p:nvPr/>
        </p:nvSpPr>
        <p:spPr>
          <a:xfrm>
            <a:off x="452075" y="3998275"/>
            <a:ext cx="809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Reference - </a:t>
            </a:r>
            <a:r>
              <a:rPr lang="en" sz="1200" u="sng">
                <a:solidFill>
                  <a:schemeClr val="hlink"/>
                </a:solidFill>
                <a:hlinkClick r:id="rId4"/>
              </a:rPr>
              <a:t>https://www.cs.toronto.edu/~ranzato/publications/taigman_cvpr14.pdf</a:t>
            </a:r>
            <a:endParaRPr sz="1200">
              <a:solidFill>
                <a:schemeClr val="dk1"/>
              </a:solidFill>
            </a:endParaRPr>
          </a:p>
        </p:txBody>
      </p:sp>
      <p:sp>
        <p:nvSpPr>
          <p:cNvPr id="138" name="Google Shape;138;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Deepface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628650" y="771977"/>
            <a:ext cx="7886700" cy="3702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2200">
                <a:solidFill>
                  <a:schemeClr val="dk1"/>
                </a:solidFill>
              </a:rPr>
              <a:t>Haar Cascade Classifier </a:t>
            </a:r>
            <a:endParaRPr sz="1400">
              <a:solidFill>
                <a:schemeClr val="dk1"/>
              </a:solidFill>
            </a:endParaRPr>
          </a:p>
          <a:p>
            <a:pPr indent="0" lvl="0" marL="0" rtl="0" algn="l">
              <a:spcBef>
                <a:spcPts val="1200"/>
              </a:spcBef>
              <a:spcAft>
                <a:spcPts val="0"/>
              </a:spcAft>
              <a:buNone/>
            </a:pPr>
            <a:r>
              <a:rPr lang="en" sz="1300">
                <a:solidFill>
                  <a:schemeClr val="dk1"/>
                </a:solidFill>
              </a:rPr>
              <a:t>A modern implementation of the</a:t>
            </a:r>
            <a:r>
              <a:rPr lang="en" sz="1300">
                <a:solidFill>
                  <a:schemeClr val="dk1"/>
                </a:solidFill>
                <a:uFill>
                  <a:noFill/>
                </a:uFill>
                <a:hlinkClick r:id="rId3">
                  <a:extLst>
                    <a:ext uri="{A12FA001-AC4F-418D-AE19-62706E023703}">
                      <ahyp:hlinkClr val="tx"/>
                    </a:ext>
                  </a:extLst>
                </a:hlinkClick>
              </a:rPr>
              <a:t> </a:t>
            </a:r>
            <a:r>
              <a:rPr lang="en" sz="1300">
                <a:solidFill>
                  <a:schemeClr val="dk1"/>
                </a:solidFill>
              </a:rPr>
              <a:t>Classifier Cascade face detection algorithm is provided in the OpenCV library. This is a C++ computer vision library that provides a python interface. The benefit of this implementation is that it provides pre-trained face detection models, and provides an interface to train a model on your own dataset.</a:t>
            </a:r>
            <a:endParaRPr sz="1300">
              <a:solidFill>
                <a:schemeClr val="dk1"/>
              </a:solidFill>
            </a:endParaRPr>
          </a:p>
          <a:p>
            <a:pPr indent="0" lvl="0" marL="0" rtl="0" algn="l">
              <a:spcBef>
                <a:spcPts val="1200"/>
              </a:spcBef>
              <a:spcAft>
                <a:spcPts val="0"/>
              </a:spcAft>
              <a:buNone/>
            </a:pPr>
            <a:r>
              <a:rPr lang="en" sz="1300">
                <a:solidFill>
                  <a:schemeClr val="dk1"/>
                </a:solidFill>
              </a:rPr>
              <a:t>The nice thing about haar feature-based cascade classifiers is that you can make a classifier of any object you want,</a:t>
            </a:r>
            <a:r>
              <a:rPr lang="en" sz="1300">
                <a:solidFill>
                  <a:schemeClr val="dk1"/>
                </a:solidFill>
                <a:uFill>
                  <a:noFill/>
                </a:uFill>
                <a:hlinkClick r:id="rId4">
                  <a:extLst>
                    <a:ext uri="{A12FA001-AC4F-418D-AE19-62706E023703}">
                      <ahyp:hlinkClr val="tx"/>
                    </a:ext>
                  </a:extLst>
                </a:hlinkClick>
              </a:rPr>
              <a:t> </a:t>
            </a:r>
            <a:r>
              <a:rPr lang="en" sz="1300">
                <a:solidFill>
                  <a:schemeClr val="dk1"/>
                </a:solidFill>
              </a:rPr>
              <a:t>OpenCV already provided some classifier parameters to you, so you don’t have to collect any data to train on it.</a:t>
            </a:r>
            <a:endParaRPr sz="1300">
              <a:solidFill>
                <a:schemeClr val="dk1"/>
              </a:solidFill>
            </a:endParaRPr>
          </a:p>
          <a:p>
            <a:pPr indent="0" lvl="0" marL="0" rtl="0" algn="l">
              <a:spcBef>
                <a:spcPts val="1200"/>
              </a:spcBef>
              <a:spcAft>
                <a:spcPts val="0"/>
              </a:spcAft>
              <a:buNone/>
            </a:pPr>
            <a:r>
              <a:rPr lang="en" sz="1300">
                <a:solidFill>
                  <a:schemeClr val="dk1"/>
                </a:solidFill>
              </a:rPr>
              <a:t>It is super fast to work with and like the simple CNN, it extracts a lot of features from images. The best features are then selected via Adaboost. This reduces the original 160000+ features to 6000 features. But applying all these features in a sliding window will still take a lot of time. So they introduced a Cascade of Classifiers, where the features are grouped. If a window fails at the first stage, these remaining features in that cascade are not processed. If it passes then the next feature is tested and the same procedure is repeated. If a window can pass all the features then it is classified as a face region. </a:t>
            </a:r>
            <a:endParaRPr sz="13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15000"/>
              </a:lnSpc>
              <a:spcBef>
                <a:spcPts val="2400"/>
              </a:spcBef>
              <a:spcAft>
                <a:spcPts val="600"/>
              </a:spcAft>
              <a:buNone/>
            </a:pPr>
            <a:r>
              <a:rPr b="1" lang="en" sz="2300"/>
              <a:t>What are Haar Features like?</a:t>
            </a:r>
            <a:endParaRPr/>
          </a:p>
        </p:txBody>
      </p:sp>
      <p:sp>
        <p:nvSpPr>
          <p:cNvPr id="149" name="Google Shape;149;p27"/>
          <p:cNvSpPr txBox="1"/>
          <p:nvPr>
            <p:ph idx="1" type="body"/>
          </p:nvPr>
        </p:nvSpPr>
        <p:spPr>
          <a:xfrm>
            <a:off x="628650" y="1369225"/>
            <a:ext cx="7886700" cy="3239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400"/>
              <a:t>Haar features are the relevant features for face detection. It was proposed by Alfred Haar in 1909. They are like convolutional kernels. There are various types of haar like features but the most dominant features used are :</a:t>
            </a:r>
            <a:endParaRPr sz="1400"/>
          </a:p>
          <a:p>
            <a:pPr indent="-273050" lvl="0" marL="457200" rtl="0" algn="just">
              <a:lnSpc>
                <a:spcPct val="115000"/>
              </a:lnSpc>
              <a:spcBef>
                <a:spcPts val="1200"/>
              </a:spcBef>
              <a:spcAft>
                <a:spcPts val="0"/>
              </a:spcAft>
              <a:buSzPts val="700"/>
              <a:buAutoNum type="arabicPeriod"/>
            </a:pPr>
            <a:r>
              <a:rPr lang="en" sz="1400"/>
              <a:t>2 Rectangular Haar features</a:t>
            </a:r>
            <a:endParaRPr sz="1400"/>
          </a:p>
          <a:p>
            <a:pPr indent="-273050" lvl="0" marL="457200" rtl="0" algn="just">
              <a:lnSpc>
                <a:spcPct val="115000"/>
              </a:lnSpc>
              <a:spcBef>
                <a:spcPts val="0"/>
              </a:spcBef>
              <a:spcAft>
                <a:spcPts val="0"/>
              </a:spcAft>
              <a:buSzPts val="700"/>
              <a:buAutoNum type="arabicPeriod"/>
            </a:pPr>
            <a:r>
              <a:rPr lang="en" sz="1400"/>
              <a:t>3 Rectangular Haar features</a:t>
            </a:r>
            <a:endParaRPr sz="1400"/>
          </a:p>
          <a:p>
            <a:pPr indent="-273050" lvl="0" marL="457200" rtl="0" algn="just">
              <a:lnSpc>
                <a:spcPct val="115000"/>
              </a:lnSpc>
              <a:spcBef>
                <a:spcPts val="0"/>
              </a:spcBef>
              <a:spcAft>
                <a:spcPts val="0"/>
              </a:spcAft>
              <a:buSzPts val="700"/>
              <a:buAutoNum type="arabicPeriod"/>
            </a:pPr>
            <a:r>
              <a:rPr lang="en" sz="1400"/>
              <a:t>4 Rectangular Haar features</a:t>
            </a:r>
            <a:endParaRPr sz="1400"/>
          </a:p>
          <a:p>
            <a:pPr indent="0" lvl="0" marL="0" rtl="0" algn="l">
              <a:spcBef>
                <a:spcPts val="1200"/>
              </a:spcBef>
              <a:spcAft>
                <a:spcPts val="1200"/>
              </a:spcAft>
              <a:buNone/>
            </a:pPr>
            <a:r>
              <a:t/>
            </a:r>
            <a:endParaRPr/>
          </a:p>
        </p:txBody>
      </p:sp>
      <p:pic>
        <p:nvPicPr>
          <p:cNvPr id="150" name="Google Shape;150;p27"/>
          <p:cNvPicPr preferRelativeResize="0"/>
          <p:nvPr/>
        </p:nvPicPr>
        <p:blipFill>
          <a:blip r:embed="rId3">
            <a:alphaModFix/>
          </a:blip>
          <a:stretch>
            <a:fillRect/>
          </a:stretch>
        </p:blipFill>
        <p:spPr>
          <a:xfrm>
            <a:off x="4027023" y="2023525"/>
            <a:ext cx="3345150" cy="2709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825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Demonstration - Drowsiness Detection</a:t>
            </a:r>
            <a:endParaRPr/>
          </a:p>
        </p:txBody>
      </p:sp>
      <p:sp>
        <p:nvSpPr>
          <p:cNvPr id="156" name="Google Shape;156;p28"/>
          <p:cNvSpPr txBox="1"/>
          <p:nvPr>
            <p:ph idx="1" type="body"/>
          </p:nvPr>
        </p:nvSpPr>
        <p:spPr>
          <a:xfrm>
            <a:off x="664125" y="3822145"/>
            <a:ext cx="7886700" cy="5532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
              <a:t>   When the user is attentive                 VS      When the user is sleepy</a:t>
            </a:r>
            <a:endParaRPr/>
          </a:p>
        </p:txBody>
      </p:sp>
      <p:pic>
        <p:nvPicPr>
          <p:cNvPr id="157" name="Google Shape;157;p28"/>
          <p:cNvPicPr preferRelativeResize="0"/>
          <p:nvPr/>
        </p:nvPicPr>
        <p:blipFill>
          <a:blip r:embed="rId3">
            <a:alphaModFix/>
          </a:blip>
          <a:stretch>
            <a:fillRect/>
          </a:stretch>
        </p:blipFill>
        <p:spPr>
          <a:xfrm>
            <a:off x="4572000" y="1039125"/>
            <a:ext cx="4015768" cy="2506475"/>
          </a:xfrm>
          <a:prstGeom prst="rect">
            <a:avLst/>
          </a:prstGeom>
          <a:noFill/>
          <a:ln>
            <a:noFill/>
          </a:ln>
        </p:spPr>
      </p:pic>
      <p:pic>
        <p:nvPicPr>
          <p:cNvPr id="158" name="Google Shape;158;p28"/>
          <p:cNvPicPr preferRelativeResize="0"/>
          <p:nvPr/>
        </p:nvPicPr>
        <p:blipFill>
          <a:blip r:embed="rId4">
            <a:alphaModFix/>
          </a:blip>
          <a:stretch>
            <a:fillRect/>
          </a:stretch>
        </p:blipFill>
        <p:spPr>
          <a:xfrm>
            <a:off x="276550" y="1039119"/>
            <a:ext cx="3992458" cy="2506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Demonstration - Emotion Detection</a:t>
            </a:r>
            <a:endParaRPr/>
          </a:p>
        </p:txBody>
      </p:sp>
      <p:sp>
        <p:nvSpPr>
          <p:cNvPr id="164" name="Google Shape;164;p29"/>
          <p:cNvSpPr txBox="1"/>
          <p:nvPr>
            <p:ph idx="1" type="body"/>
          </p:nvPr>
        </p:nvSpPr>
        <p:spPr>
          <a:xfrm>
            <a:off x="434475" y="3757175"/>
            <a:ext cx="3961800" cy="4977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b="1" lang="en" sz="1400">
                <a:solidFill>
                  <a:schemeClr val="dk1"/>
                </a:solidFill>
              </a:rPr>
              <a:t>Me when I saw ML assignment number 1</a:t>
            </a:r>
            <a:endParaRPr b="1" sz="1400">
              <a:solidFill>
                <a:schemeClr val="dk1"/>
              </a:solidFill>
            </a:endParaRPr>
          </a:p>
        </p:txBody>
      </p:sp>
      <p:pic>
        <p:nvPicPr>
          <p:cNvPr id="165" name="Google Shape;165;p29"/>
          <p:cNvPicPr preferRelativeResize="0"/>
          <p:nvPr/>
        </p:nvPicPr>
        <p:blipFill>
          <a:blip r:embed="rId3">
            <a:alphaModFix/>
          </a:blip>
          <a:stretch>
            <a:fillRect/>
          </a:stretch>
        </p:blipFill>
        <p:spPr>
          <a:xfrm>
            <a:off x="2360350" y="1388549"/>
            <a:ext cx="2154750" cy="1999722"/>
          </a:xfrm>
          <a:prstGeom prst="rect">
            <a:avLst/>
          </a:prstGeom>
          <a:noFill/>
          <a:ln>
            <a:noFill/>
          </a:ln>
        </p:spPr>
      </p:pic>
      <p:pic>
        <p:nvPicPr>
          <p:cNvPr id="166" name="Google Shape;166;p29"/>
          <p:cNvPicPr preferRelativeResize="0"/>
          <p:nvPr/>
        </p:nvPicPr>
        <p:blipFill>
          <a:blip r:embed="rId4">
            <a:alphaModFix/>
          </a:blip>
          <a:stretch>
            <a:fillRect/>
          </a:stretch>
        </p:blipFill>
        <p:spPr>
          <a:xfrm>
            <a:off x="6601461" y="1388550"/>
            <a:ext cx="2175465" cy="1999726"/>
          </a:xfrm>
          <a:prstGeom prst="rect">
            <a:avLst/>
          </a:prstGeom>
          <a:noFill/>
          <a:ln>
            <a:noFill/>
          </a:ln>
        </p:spPr>
      </p:pic>
      <p:pic>
        <p:nvPicPr>
          <p:cNvPr id="167" name="Google Shape;167;p29"/>
          <p:cNvPicPr preferRelativeResize="0"/>
          <p:nvPr/>
        </p:nvPicPr>
        <p:blipFill>
          <a:blip r:embed="rId5">
            <a:alphaModFix/>
          </a:blip>
          <a:stretch>
            <a:fillRect/>
          </a:stretch>
        </p:blipFill>
        <p:spPr>
          <a:xfrm>
            <a:off x="4720700" y="1394431"/>
            <a:ext cx="1781562" cy="1987962"/>
          </a:xfrm>
          <a:prstGeom prst="rect">
            <a:avLst/>
          </a:prstGeom>
          <a:noFill/>
          <a:ln>
            <a:noFill/>
          </a:ln>
        </p:spPr>
      </p:pic>
      <p:pic>
        <p:nvPicPr>
          <p:cNvPr id="168" name="Google Shape;168;p29"/>
          <p:cNvPicPr preferRelativeResize="0"/>
          <p:nvPr/>
        </p:nvPicPr>
        <p:blipFill>
          <a:blip r:embed="rId6">
            <a:alphaModFix/>
          </a:blip>
          <a:stretch>
            <a:fillRect/>
          </a:stretch>
        </p:blipFill>
        <p:spPr>
          <a:xfrm>
            <a:off x="434475" y="1484349"/>
            <a:ext cx="1781550" cy="1808139"/>
          </a:xfrm>
          <a:prstGeom prst="rect">
            <a:avLst/>
          </a:prstGeom>
          <a:noFill/>
          <a:ln>
            <a:noFill/>
          </a:ln>
        </p:spPr>
      </p:pic>
      <p:sp>
        <p:nvSpPr>
          <p:cNvPr id="169" name="Google Shape;169;p29"/>
          <p:cNvSpPr txBox="1"/>
          <p:nvPr/>
        </p:nvSpPr>
        <p:spPr>
          <a:xfrm>
            <a:off x="4912450" y="3662525"/>
            <a:ext cx="3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Me when I saw ML assignment number 3</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Combination of Both</a:t>
            </a:r>
            <a:endParaRPr/>
          </a:p>
        </p:txBody>
      </p:sp>
      <p:pic>
        <p:nvPicPr>
          <p:cNvPr id="175" name="Google Shape;175;p30"/>
          <p:cNvPicPr preferRelativeResize="0"/>
          <p:nvPr/>
        </p:nvPicPr>
        <p:blipFill>
          <a:blip r:embed="rId3">
            <a:alphaModFix/>
          </a:blip>
          <a:stretch>
            <a:fillRect/>
          </a:stretch>
        </p:blipFill>
        <p:spPr>
          <a:xfrm>
            <a:off x="587413" y="1304751"/>
            <a:ext cx="7969164" cy="3263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2797950" y="1808025"/>
            <a:ext cx="35481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Live Demonstration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Future Scope</a:t>
            </a:r>
            <a:endParaRPr/>
          </a:p>
        </p:txBody>
      </p:sp>
      <p:sp>
        <p:nvSpPr>
          <p:cNvPr id="186" name="Google Shape;186;p3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spcBef>
                <a:spcPts val="0"/>
              </a:spcBef>
              <a:spcAft>
                <a:spcPts val="0"/>
              </a:spcAft>
              <a:buNone/>
            </a:pPr>
            <a:r>
              <a:rPr lang="en">
                <a:solidFill>
                  <a:schemeClr val="dk1"/>
                </a:solidFill>
              </a:rPr>
              <a:t>Personalized in-cabin experience </a:t>
            </a:r>
            <a:endParaRPr>
              <a:solidFill>
                <a:schemeClr val="dk1"/>
              </a:solidFill>
            </a:endParaRPr>
          </a:p>
          <a:p>
            <a:pPr indent="0" lvl="0" marL="0" rtl="0" algn="just">
              <a:spcBef>
                <a:spcPts val="800"/>
              </a:spcBef>
              <a:spcAft>
                <a:spcPts val="0"/>
              </a:spcAft>
              <a:buNone/>
            </a:pPr>
            <a:r>
              <a:rPr lang="en" sz="1400">
                <a:solidFill>
                  <a:schemeClr val="dk1"/>
                </a:solidFill>
              </a:rPr>
              <a:t>By predicting emotion of the driver, we can use this information to sync certain in car settings such as music, temperature, lights etc to match the emotion. For example - if I’m a user and I’m feeling ecstatic that day, I would love if my car would automatically play me some EDM or if I am feeling angry at something, my car could play me some soothing ocean sounds to calm me down.  </a:t>
            </a:r>
            <a:endParaRPr sz="1400">
              <a:solidFill>
                <a:schemeClr val="dk1"/>
              </a:solidFill>
            </a:endParaRPr>
          </a:p>
          <a:p>
            <a:pPr indent="0" lvl="0" marL="0" rtl="0" algn="just">
              <a:spcBef>
                <a:spcPts val="0"/>
              </a:spcBef>
              <a:spcAft>
                <a:spcPts val="0"/>
              </a:spcAft>
              <a:buClr>
                <a:schemeClr val="dk1"/>
              </a:buClr>
              <a:buSzPts val="2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Medical Diagnosis</a:t>
            </a:r>
            <a:endParaRPr>
              <a:solidFill>
                <a:schemeClr val="dk1"/>
              </a:solidFill>
            </a:endParaRPr>
          </a:p>
          <a:p>
            <a:pPr indent="0" lvl="0" marL="0" rtl="0" algn="just">
              <a:spcBef>
                <a:spcPts val="800"/>
              </a:spcBef>
              <a:spcAft>
                <a:spcPts val="0"/>
              </a:spcAft>
              <a:buClr>
                <a:schemeClr val="dk1"/>
              </a:buClr>
              <a:buSzPts val="1100"/>
              <a:buFont typeface="Arial"/>
              <a:buNone/>
            </a:pPr>
            <a:r>
              <a:rPr lang="en" sz="1400">
                <a:solidFill>
                  <a:schemeClr val="dk1"/>
                </a:solidFill>
              </a:rPr>
              <a:t>A distressed face coupled with voice analysis could be used to alert the user as well as close family members in case of an extreme emotional state.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461700" y="606975"/>
            <a:ext cx="26892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200">
                <a:solidFill>
                  <a:schemeClr val="dk1"/>
                </a:solidFill>
                <a:latin typeface="Calibri"/>
                <a:ea typeface="Calibri"/>
                <a:cs typeface="Calibri"/>
                <a:sym typeface="Calibri"/>
              </a:rPr>
              <a:t>Problem Statement</a:t>
            </a:r>
            <a:endParaRPr sz="2200"/>
          </a:p>
        </p:txBody>
      </p:sp>
      <p:sp>
        <p:nvSpPr>
          <p:cNvPr id="68" name="Google Shape;68;p15"/>
          <p:cNvSpPr/>
          <p:nvPr/>
        </p:nvSpPr>
        <p:spPr>
          <a:xfrm>
            <a:off x="236925" y="1503825"/>
            <a:ext cx="3403200" cy="2048700"/>
          </a:xfrm>
          <a:prstGeom prst="roundRect">
            <a:avLst>
              <a:gd fmla="val 10000"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None/>
            </a:pPr>
            <a:r>
              <a:rPr lang="en" sz="1600">
                <a:solidFill>
                  <a:schemeClr val="dk1"/>
                </a:solidFill>
                <a:latin typeface="Calibri"/>
                <a:ea typeface="Calibri"/>
                <a:cs typeface="Calibri"/>
                <a:sym typeface="Calibri"/>
              </a:rPr>
              <a:t>The primary goal of this project</a:t>
            </a:r>
            <a:r>
              <a:rPr lang="en" sz="1600">
                <a:solidFill>
                  <a:schemeClr val="dk1"/>
                </a:solidFill>
                <a:latin typeface="Calibri"/>
                <a:ea typeface="Calibri"/>
                <a:cs typeface="Calibri"/>
                <a:sym typeface="Calibri"/>
              </a:rPr>
              <a:t> is to  identify whether the driver is  drowsy or not. And, In addition to that we are detecting facial emotions too</a:t>
            </a:r>
            <a:endParaRPr sz="13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69" name="Google Shape;69;p15"/>
          <p:cNvPicPr preferRelativeResize="0"/>
          <p:nvPr/>
        </p:nvPicPr>
        <p:blipFill>
          <a:blip r:embed="rId3">
            <a:alphaModFix/>
          </a:blip>
          <a:stretch>
            <a:fillRect/>
          </a:stretch>
        </p:blipFill>
        <p:spPr>
          <a:xfrm>
            <a:off x="3959675" y="542600"/>
            <a:ext cx="4952125" cy="37141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a:t>
            </a:r>
            <a:endParaRPr/>
          </a:p>
        </p:txBody>
      </p:sp>
      <p:sp>
        <p:nvSpPr>
          <p:cNvPr id="192" name="Google Shape;192;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just">
              <a:lnSpc>
                <a:spcPct val="115000"/>
              </a:lnSpc>
              <a:spcBef>
                <a:spcPts val="1200"/>
              </a:spcBef>
              <a:spcAft>
                <a:spcPts val="0"/>
              </a:spcAft>
              <a:buSzPts val="1400"/>
              <a:buAutoNum type="arabicPeriod"/>
            </a:pPr>
            <a:r>
              <a:rPr lang="en" sz="1400">
                <a:solidFill>
                  <a:schemeClr val="dk1"/>
                </a:solidFill>
              </a:rPr>
              <a:t>Dlib’s HOG + Linear SVM face detector is fast and efficient. By nature of how the Histogram of Oriented Gradients (HOG) descriptor works, it is </a:t>
            </a:r>
            <a:r>
              <a:rPr i="1" lang="en" sz="1400">
                <a:solidFill>
                  <a:schemeClr val="dk1"/>
                </a:solidFill>
              </a:rPr>
              <a:t>not</a:t>
            </a:r>
            <a:r>
              <a:rPr lang="en" sz="1400">
                <a:solidFill>
                  <a:schemeClr val="dk1"/>
                </a:solidFill>
              </a:rPr>
              <a:t> invariant to changes in rotation and viewing angle.</a:t>
            </a:r>
            <a:endParaRPr sz="1400">
              <a:solidFill>
                <a:schemeClr val="dk1"/>
              </a:solidFill>
            </a:endParaRPr>
          </a:p>
          <a:p>
            <a:pPr indent="-317500" lvl="0" marL="457200" rtl="0" algn="just">
              <a:spcBef>
                <a:spcPts val="0"/>
              </a:spcBef>
              <a:spcAft>
                <a:spcPts val="0"/>
              </a:spcAft>
              <a:buSzPts val="1400"/>
              <a:buAutoNum type="arabicPeriod"/>
            </a:pPr>
            <a:r>
              <a:rPr lang="en" sz="1400">
                <a:solidFill>
                  <a:schemeClr val="dk1"/>
                </a:solidFill>
              </a:rPr>
              <a:t>We could have used CNN for this which would have given us better face detection even in the case of tilted face, but that would have come at the expense of a slower model, but since we are implementing this model for a vehicle, we are assuming that people will not be driving their cars with a tilted face, and hence we thought HOG + Linear SVM would be a better option. </a:t>
            </a:r>
            <a:endParaRPr sz="1400">
              <a:solidFill>
                <a:schemeClr val="dk1"/>
              </a:solidFill>
            </a:endParaRPr>
          </a:p>
          <a:p>
            <a:pPr indent="-317500" lvl="0" marL="457200" rtl="0" algn="just">
              <a:spcBef>
                <a:spcPts val="0"/>
              </a:spcBef>
              <a:spcAft>
                <a:spcPts val="0"/>
              </a:spcAft>
              <a:buClr>
                <a:schemeClr val="dk1"/>
              </a:buClr>
              <a:buSzPts val="1400"/>
              <a:buAutoNum type="arabicPeriod"/>
            </a:pPr>
            <a:r>
              <a:rPr lang="en" sz="1400">
                <a:solidFill>
                  <a:schemeClr val="dk1"/>
                </a:solidFill>
              </a:rPr>
              <a:t>The use of CNN from the DeepFace library for the emotion detection helped us understand the use of Pre-Trained models which is a newly developed methodology. </a:t>
            </a:r>
            <a:endParaRPr sz="1400">
              <a:solidFill>
                <a:schemeClr val="dk1"/>
              </a:solidFill>
            </a:endParaRPr>
          </a:p>
          <a:p>
            <a:pPr indent="-317500" lvl="0" marL="457200" rtl="0" algn="just">
              <a:spcBef>
                <a:spcPts val="0"/>
              </a:spcBef>
              <a:spcAft>
                <a:spcPts val="0"/>
              </a:spcAft>
              <a:buClr>
                <a:schemeClr val="dk1"/>
              </a:buClr>
              <a:buSzPts val="1400"/>
              <a:buAutoNum type="arabicPeriod"/>
            </a:pPr>
            <a:r>
              <a:rPr lang="en" sz="1400">
                <a:solidFill>
                  <a:schemeClr val="dk1"/>
                </a:solidFill>
              </a:rPr>
              <a:t>The main idea of the project is to examine and implement both the traditional methods and the newly developed Methods like CNN to ultimately develop an ‘EFFICIENT’ model which is both Accurate and power efficient. </a:t>
            </a:r>
            <a:endParaRPr sz="1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3085200" y="2285400"/>
            <a:ext cx="29736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800">
                <a:solidFill>
                  <a:schemeClr val="dk1"/>
                </a:solidFill>
              </a:rPr>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3085200" y="2285400"/>
            <a:ext cx="29736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800">
                <a:solidFill>
                  <a:schemeClr val="dk1"/>
                </a:solidFill>
              </a:rPr>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610925" y="1356825"/>
            <a:ext cx="4009500" cy="2742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None/>
            </a:pPr>
            <a:r>
              <a:t/>
            </a:r>
            <a:endParaRPr sz="1900">
              <a:latin typeface="Calibri"/>
              <a:ea typeface="Calibri"/>
              <a:cs typeface="Calibri"/>
              <a:sym typeface="Calibri"/>
            </a:endParaRPr>
          </a:p>
          <a:p>
            <a:pPr indent="-158750" lvl="0" marL="177800" rtl="0" algn="just">
              <a:lnSpc>
                <a:spcPct val="90000"/>
              </a:lnSpc>
              <a:spcBef>
                <a:spcPts val="800"/>
              </a:spcBef>
              <a:spcAft>
                <a:spcPts val="0"/>
              </a:spcAft>
              <a:buSzPts val="1500"/>
              <a:buChar char="●"/>
            </a:pPr>
            <a:r>
              <a:rPr lang="en" sz="1500">
                <a:solidFill>
                  <a:schemeClr val="dk1"/>
                </a:solidFill>
                <a:latin typeface="Calibri"/>
                <a:ea typeface="Calibri"/>
                <a:cs typeface="Calibri"/>
                <a:sym typeface="Calibri"/>
              </a:rPr>
              <a:t>Drunkenness or exhaustion is a leading cause of car accidents, with severe implications for road safety.</a:t>
            </a:r>
            <a:endParaRPr sz="1500">
              <a:solidFill>
                <a:schemeClr val="dk1"/>
              </a:solidFill>
            </a:endParaRPr>
          </a:p>
          <a:p>
            <a:pPr indent="-158750" lvl="0" marL="177800" rtl="0" algn="just">
              <a:lnSpc>
                <a:spcPct val="90000"/>
              </a:lnSpc>
              <a:spcBef>
                <a:spcPts val="800"/>
              </a:spcBef>
              <a:spcAft>
                <a:spcPts val="0"/>
              </a:spcAft>
              <a:buSzPts val="1500"/>
              <a:buChar char="●"/>
            </a:pPr>
            <a:r>
              <a:rPr lang="en" sz="1500">
                <a:solidFill>
                  <a:schemeClr val="dk1"/>
                </a:solidFill>
                <a:latin typeface="Calibri"/>
                <a:ea typeface="Calibri"/>
                <a:cs typeface="Calibri"/>
                <a:sym typeface="Calibri"/>
              </a:rPr>
              <a:t>The National Highway Traffic Safety Administration indicated that around 150 individuals are murdered in the United States every year due to driver tiredness. 71,000 harmed and $12.5 billion in misfortunes.</a:t>
            </a:r>
            <a:endParaRPr sz="1500">
              <a:solidFill>
                <a:schemeClr val="dk1"/>
              </a:solidFill>
            </a:endParaRPr>
          </a:p>
          <a:p>
            <a:pPr indent="-63500" lvl="0" marL="177800" rtl="0" algn="l">
              <a:lnSpc>
                <a:spcPct val="90000"/>
              </a:lnSpc>
              <a:spcBef>
                <a:spcPts val="800"/>
              </a:spcBef>
              <a:spcAft>
                <a:spcPts val="0"/>
              </a:spcAft>
              <a:buClr>
                <a:schemeClr val="dk1"/>
              </a:buClr>
              <a:buSzPts val="1900"/>
              <a:buNone/>
            </a:pPr>
            <a:r>
              <a:t/>
            </a:r>
            <a:endParaRPr sz="1500">
              <a:latin typeface="Calibri"/>
              <a:ea typeface="Calibri"/>
              <a:cs typeface="Calibri"/>
              <a:sym typeface="Calibri"/>
            </a:endParaRPr>
          </a:p>
          <a:p>
            <a:pPr indent="-63500" lvl="0" marL="177800" rtl="0" algn="l">
              <a:lnSpc>
                <a:spcPct val="90000"/>
              </a:lnSpc>
              <a:spcBef>
                <a:spcPts val="800"/>
              </a:spcBef>
              <a:spcAft>
                <a:spcPts val="1200"/>
              </a:spcAft>
              <a:buClr>
                <a:schemeClr val="dk1"/>
              </a:buClr>
              <a:buSzPts val="1900"/>
              <a:buNone/>
            </a:pPr>
            <a:r>
              <a:t/>
            </a:r>
            <a:endParaRPr sz="1900">
              <a:latin typeface="Calibri"/>
              <a:ea typeface="Calibri"/>
              <a:cs typeface="Calibri"/>
              <a:sym typeface="Calibri"/>
            </a:endParaRPr>
          </a:p>
        </p:txBody>
      </p:sp>
      <p:sp>
        <p:nvSpPr>
          <p:cNvPr id="75" name="Google Shape;75;p16"/>
          <p:cNvSpPr txBox="1"/>
          <p:nvPr/>
        </p:nvSpPr>
        <p:spPr>
          <a:xfrm>
            <a:off x="756745" y="769444"/>
            <a:ext cx="3815400" cy="415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300">
                <a:solidFill>
                  <a:schemeClr val="dk1"/>
                </a:solidFill>
                <a:latin typeface="Calibri"/>
                <a:ea typeface="Calibri"/>
                <a:cs typeface="Calibri"/>
                <a:sym typeface="Calibri"/>
              </a:rPr>
              <a:t>Why is this important? </a:t>
            </a:r>
            <a:endParaRPr sz="1100"/>
          </a:p>
        </p:txBody>
      </p:sp>
      <p:pic>
        <p:nvPicPr>
          <p:cNvPr id="76" name="Google Shape;76;p16"/>
          <p:cNvPicPr preferRelativeResize="0"/>
          <p:nvPr/>
        </p:nvPicPr>
        <p:blipFill>
          <a:blip r:embed="rId3">
            <a:alphaModFix/>
          </a:blip>
          <a:stretch>
            <a:fillRect/>
          </a:stretch>
        </p:blipFill>
        <p:spPr>
          <a:xfrm>
            <a:off x="5028125" y="1301700"/>
            <a:ext cx="3811077" cy="25400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3031700" y="479925"/>
            <a:ext cx="2454025" cy="4466600"/>
          </a:xfrm>
          <a:prstGeom prst="rect">
            <a:avLst/>
          </a:prstGeom>
          <a:noFill/>
          <a:ln>
            <a:noFill/>
          </a:ln>
        </p:spPr>
      </p:pic>
      <p:sp>
        <p:nvSpPr>
          <p:cNvPr id="82" name="Google Shape;82;p17"/>
          <p:cNvSpPr txBox="1"/>
          <p:nvPr/>
        </p:nvSpPr>
        <p:spPr>
          <a:xfrm>
            <a:off x="177350" y="250400"/>
            <a:ext cx="439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Workflow for Drowsiness</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628650" y="273848"/>
            <a:ext cx="7886700" cy="710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82142"/>
              <a:buFont typeface="Calibri"/>
              <a:buNone/>
            </a:pPr>
            <a:r>
              <a:rPr lang="en"/>
              <a:t>Drowsiness Detection</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628650" y="914200"/>
            <a:ext cx="2596200" cy="1748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solidFill>
                  <a:schemeClr val="dk1"/>
                </a:solidFill>
              </a:rPr>
              <a:t>Libraries Used : </a:t>
            </a:r>
            <a:endParaRPr>
              <a:solidFill>
                <a:schemeClr val="dk1"/>
              </a:solidFill>
            </a:endParaRPr>
          </a:p>
          <a:p>
            <a:pPr indent="-317500" lvl="0" marL="457200" rtl="0" algn="l">
              <a:spcBef>
                <a:spcPts val="1200"/>
              </a:spcBef>
              <a:spcAft>
                <a:spcPts val="0"/>
              </a:spcAft>
              <a:buSzPts val="1400"/>
              <a:buAutoNum type="arabicPeriod"/>
            </a:pPr>
            <a:r>
              <a:rPr lang="en">
                <a:solidFill>
                  <a:schemeClr val="dk1"/>
                </a:solidFill>
              </a:rPr>
              <a:t>SciPy</a:t>
            </a:r>
            <a:endParaRPr>
              <a:solidFill>
                <a:schemeClr val="dk1"/>
              </a:solidFill>
            </a:endParaRPr>
          </a:p>
          <a:p>
            <a:pPr indent="-317500" lvl="0" marL="457200" rtl="0" algn="l">
              <a:spcBef>
                <a:spcPts val="0"/>
              </a:spcBef>
              <a:spcAft>
                <a:spcPts val="0"/>
              </a:spcAft>
              <a:buSzPts val="1400"/>
              <a:buAutoNum type="arabicPeriod"/>
            </a:pPr>
            <a:r>
              <a:rPr lang="en">
                <a:solidFill>
                  <a:schemeClr val="dk1"/>
                </a:solidFill>
              </a:rPr>
              <a:t>Imutils</a:t>
            </a:r>
            <a:endParaRPr>
              <a:solidFill>
                <a:schemeClr val="dk1"/>
              </a:solidFill>
            </a:endParaRPr>
          </a:p>
          <a:p>
            <a:pPr indent="-317500" lvl="0" marL="457200" rtl="0" algn="l">
              <a:spcBef>
                <a:spcPts val="0"/>
              </a:spcBef>
              <a:spcAft>
                <a:spcPts val="0"/>
              </a:spcAft>
              <a:buSzPts val="1400"/>
              <a:buAutoNum type="arabicPeriod"/>
            </a:pPr>
            <a:r>
              <a:rPr lang="en">
                <a:solidFill>
                  <a:schemeClr val="dk1"/>
                </a:solidFill>
              </a:rPr>
              <a:t>Dlib</a:t>
            </a:r>
            <a:endParaRPr>
              <a:solidFill>
                <a:schemeClr val="dk1"/>
              </a:solidFill>
            </a:endParaRPr>
          </a:p>
          <a:p>
            <a:pPr indent="-317500" lvl="0" marL="457200" rtl="0" algn="l">
              <a:spcBef>
                <a:spcPts val="0"/>
              </a:spcBef>
              <a:spcAft>
                <a:spcPts val="0"/>
              </a:spcAft>
              <a:buSzPts val="1400"/>
              <a:buAutoNum type="arabicPeriod"/>
            </a:pPr>
            <a:r>
              <a:rPr lang="en">
                <a:solidFill>
                  <a:schemeClr val="dk1"/>
                </a:solidFill>
              </a:rPr>
              <a:t>OpenCV-Python</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207875" y="583100"/>
            <a:ext cx="8327400" cy="3098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b="1" lang="en" sz="1600">
                <a:solidFill>
                  <a:schemeClr val="dk1"/>
                </a:solidFill>
                <a:highlight>
                  <a:srgbClr val="FFFFFF"/>
                </a:highlight>
              </a:rPr>
              <a:t>OpenCv</a:t>
            </a:r>
            <a:r>
              <a:rPr lang="en" sz="1600">
                <a:solidFill>
                  <a:schemeClr val="dk1"/>
                </a:solidFill>
                <a:highlight>
                  <a:srgbClr val="FFFFFF"/>
                </a:highlight>
              </a:rPr>
              <a:t> - is an open source computer vision and machine learning software library.OpenCV was built to provide a common infrastructure for computer vision applications and to accelerate the use of machine perception in the commercial products.</a:t>
            </a:r>
            <a:endParaRPr sz="1600">
              <a:solidFill>
                <a:schemeClr val="dk1"/>
              </a:solidFill>
              <a:highlight>
                <a:srgbClr val="FFFFFF"/>
              </a:highlight>
            </a:endParaRPr>
          </a:p>
          <a:p>
            <a:pPr indent="0" lvl="0" marL="0" rtl="0" algn="just">
              <a:spcBef>
                <a:spcPts val="1200"/>
              </a:spcBef>
              <a:spcAft>
                <a:spcPts val="0"/>
              </a:spcAft>
              <a:buNone/>
            </a:pPr>
            <a:r>
              <a:rPr b="1" lang="en" sz="1600">
                <a:solidFill>
                  <a:schemeClr val="dk1"/>
                </a:solidFill>
              </a:rPr>
              <a:t>I</a:t>
            </a:r>
            <a:r>
              <a:rPr b="1" lang="en" sz="1600">
                <a:solidFill>
                  <a:schemeClr val="dk1"/>
                </a:solidFill>
              </a:rPr>
              <a:t>mutils package</a:t>
            </a:r>
            <a:r>
              <a:rPr lang="en" sz="1600">
                <a:solidFill>
                  <a:schemeClr val="dk1"/>
                </a:solidFill>
              </a:rPr>
              <a:t> - Series of computer vision and image processing functions to make working with OpenCV easier.</a:t>
            </a:r>
            <a:endParaRPr sz="1600">
              <a:solidFill>
                <a:schemeClr val="dk1"/>
              </a:solidFill>
            </a:endParaRPr>
          </a:p>
          <a:p>
            <a:pPr indent="0" lvl="0" marL="0" rtl="0" algn="just">
              <a:spcBef>
                <a:spcPts val="1200"/>
              </a:spcBef>
              <a:spcAft>
                <a:spcPts val="0"/>
              </a:spcAft>
              <a:buNone/>
            </a:pPr>
            <a:r>
              <a:rPr b="1" lang="en" sz="1600">
                <a:solidFill>
                  <a:schemeClr val="dk1"/>
                </a:solidFill>
              </a:rPr>
              <a:t>SciPy </a:t>
            </a:r>
            <a:r>
              <a:rPr lang="en" sz="1600">
                <a:solidFill>
                  <a:schemeClr val="dk1"/>
                </a:solidFill>
              </a:rPr>
              <a:t>package -  we can compute the Euclidean distance between facial landmarks points in the eye aspect ratio calculation.</a:t>
            </a:r>
            <a:endParaRPr sz="1600">
              <a:solidFill>
                <a:schemeClr val="dk1"/>
              </a:solidFill>
            </a:endParaRPr>
          </a:p>
          <a:p>
            <a:pPr indent="0" lvl="0" marL="0" rtl="0" algn="just">
              <a:spcBef>
                <a:spcPts val="1200"/>
              </a:spcBef>
              <a:spcAft>
                <a:spcPts val="0"/>
              </a:spcAft>
              <a:buNone/>
            </a:pPr>
            <a:r>
              <a:rPr b="1" lang="en" sz="1600">
                <a:solidFill>
                  <a:schemeClr val="dk1"/>
                </a:solidFill>
              </a:rPr>
              <a:t>Dlib</a:t>
            </a:r>
            <a:r>
              <a:rPr b="1" lang="en" sz="1600">
                <a:solidFill>
                  <a:schemeClr val="dk1"/>
                </a:solidFill>
              </a:rPr>
              <a:t> </a:t>
            </a:r>
            <a:r>
              <a:rPr lang="en" sz="1600">
                <a:solidFill>
                  <a:schemeClr val="dk1"/>
                </a:solidFill>
              </a:rPr>
              <a:t>- It‘s a landmark’s facial detector with pre-trained models, the dlib is used to estimate the location of 68 coordinates (x, y) that map the facial points on a person’s face like image given here.</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Face Detection </a:t>
            </a:r>
            <a:endParaRPr/>
          </a:p>
        </p:txBody>
      </p:sp>
      <p:sp>
        <p:nvSpPr>
          <p:cNvPr id="99" name="Google Shape;99;p20"/>
          <p:cNvSpPr txBox="1"/>
          <p:nvPr>
            <p:ph idx="1" type="body"/>
          </p:nvPr>
        </p:nvSpPr>
        <p:spPr>
          <a:xfrm>
            <a:off x="628650" y="1268050"/>
            <a:ext cx="4153800" cy="2268000"/>
          </a:xfrm>
          <a:prstGeom prst="rect">
            <a:avLst/>
          </a:prstGeom>
        </p:spPr>
        <p:txBody>
          <a:bodyPr anchorCtr="0" anchor="t" bIns="34275" lIns="68575" spcFirstLastPara="1" rIns="68575" wrap="square" tIns="34275">
            <a:normAutofit lnSpcReduction="20000"/>
          </a:bodyPr>
          <a:lstStyle/>
          <a:p>
            <a:pPr indent="0" lvl="0" marL="0" rtl="0" algn="just">
              <a:spcBef>
                <a:spcPts val="800"/>
              </a:spcBef>
              <a:spcAft>
                <a:spcPts val="0"/>
              </a:spcAft>
              <a:buClr>
                <a:schemeClr val="dk1"/>
              </a:buClr>
              <a:buSzPts val="1100"/>
              <a:buFont typeface="Arial"/>
              <a:buNone/>
            </a:pPr>
            <a:r>
              <a:rPr lang="en" sz="1400">
                <a:solidFill>
                  <a:schemeClr val="dk1"/>
                </a:solidFill>
              </a:rPr>
              <a:t>dlib.</a:t>
            </a:r>
            <a:r>
              <a:rPr lang="en" sz="1400">
                <a:solidFill>
                  <a:schemeClr val="dk1"/>
                </a:solidFill>
              </a:rPr>
              <a:t>shape_predictor()</a:t>
            </a:r>
            <a:endParaRPr sz="1400">
              <a:solidFill>
                <a:schemeClr val="dk1"/>
              </a:solidFill>
            </a:endParaRPr>
          </a:p>
          <a:p>
            <a:pPr indent="0" lvl="0" marL="0" rtl="0" algn="just">
              <a:spcBef>
                <a:spcPts val="1200"/>
              </a:spcBef>
              <a:spcAft>
                <a:spcPts val="0"/>
              </a:spcAft>
              <a:buClr>
                <a:schemeClr val="dk1"/>
              </a:buClr>
              <a:buSzPts val="1100"/>
              <a:buFont typeface="Arial"/>
              <a:buNone/>
            </a:pPr>
            <a:r>
              <a:rPr b="1" lang="en" sz="1400">
                <a:solidFill>
                  <a:schemeClr val="dk1"/>
                </a:solidFill>
              </a:rPr>
              <a:t>Shape predictors</a:t>
            </a:r>
            <a:r>
              <a:rPr lang="en" sz="1400">
                <a:solidFill>
                  <a:schemeClr val="dk1"/>
                </a:solidFill>
              </a:rPr>
              <a:t>, also called </a:t>
            </a:r>
            <a:r>
              <a:rPr b="1" lang="en" sz="1400">
                <a:solidFill>
                  <a:schemeClr val="dk1"/>
                </a:solidFill>
              </a:rPr>
              <a:t>landmark predictors</a:t>
            </a:r>
            <a:r>
              <a:rPr lang="en" sz="1400">
                <a:solidFill>
                  <a:schemeClr val="dk1"/>
                </a:solidFill>
              </a:rPr>
              <a:t>, are used to predict key </a:t>
            </a:r>
            <a:r>
              <a:rPr i="1" lang="en" sz="1400">
                <a:solidFill>
                  <a:schemeClr val="dk1"/>
                </a:solidFill>
              </a:rPr>
              <a:t>(x, y)</a:t>
            </a:r>
            <a:r>
              <a:rPr lang="en" sz="1400">
                <a:solidFill>
                  <a:schemeClr val="dk1"/>
                </a:solidFill>
              </a:rPr>
              <a:t>-coordinates of a given “shape”.</a:t>
            </a:r>
            <a:endParaRPr sz="14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400">
                <a:solidFill>
                  <a:schemeClr val="dk1"/>
                </a:solidFill>
              </a:rPr>
              <a:t>The most common, well-known shape predictor is dlib’s facial landmark predictor which is used to localize individual facial structures, including the - Eyes, Eyebrows, Nose, Lips/mouth, Jawline.</a:t>
            </a:r>
            <a:endParaRPr sz="1400">
              <a:solidFill>
                <a:schemeClr val="dk1"/>
              </a:solidFill>
            </a:endParaRPr>
          </a:p>
          <a:p>
            <a:pPr indent="0" lvl="0" marL="0" rtl="0" algn="l">
              <a:spcBef>
                <a:spcPts val="1200"/>
              </a:spcBef>
              <a:spcAft>
                <a:spcPts val="1200"/>
              </a:spcAft>
              <a:buNone/>
            </a:pPr>
            <a:r>
              <a:t/>
            </a:r>
            <a:endParaRPr/>
          </a:p>
        </p:txBody>
      </p:sp>
      <p:pic>
        <p:nvPicPr>
          <p:cNvPr id="100" name="Google Shape;100;p20"/>
          <p:cNvPicPr preferRelativeResize="0"/>
          <p:nvPr/>
        </p:nvPicPr>
        <p:blipFill rotWithShape="1">
          <a:blip r:embed="rId3">
            <a:alphaModFix/>
          </a:blip>
          <a:srcRect b="0" l="25456" r="0" t="0"/>
          <a:stretch/>
        </p:blipFill>
        <p:spPr>
          <a:xfrm>
            <a:off x="5176298" y="977475"/>
            <a:ext cx="3588750" cy="357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4249325" y="1230500"/>
            <a:ext cx="4454400" cy="23259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800"/>
              </a:spcBef>
              <a:spcAft>
                <a:spcPts val="0"/>
              </a:spcAft>
              <a:buClr>
                <a:srgbClr val="7F7F7F"/>
              </a:buClr>
              <a:buSzPct val="105555"/>
              <a:buNone/>
            </a:pPr>
            <a:r>
              <a:t/>
            </a:r>
            <a:endParaRPr/>
          </a:p>
          <a:p>
            <a:pPr indent="0" lvl="0" marL="0" rtl="0" algn="just">
              <a:lnSpc>
                <a:spcPct val="90000"/>
              </a:lnSpc>
              <a:spcBef>
                <a:spcPts val="800"/>
              </a:spcBef>
              <a:spcAft>
                <a:spcPts val="0"/>
              </a:spcAft>
              <a:buClr>
                <a:schemeClr val="dk1"/>
              </a:buClr>
              <a:buSzPct val="37500"/>
              <a:buNone/>
            </a:pPr>
            <a:r>
              <a:rPr lang="en" sz="5600">
                <a:solidFill>
                  <a:schemeClr val="dk1"/>
                </a:solidFill>
              </a:rPr>
              <a:t>get_frontal_face_detector() </a:t>
            </a:r>
            <a:endParaRPr sz="5600">
              <a:solidFill>
                <a:schemeClr val="dk1"/>
              </a:solidFill>
            </a:endParaRPr>
          </a:p>
          <a:p>
            <a:pPr indent="0" lvl="0" marL="0" rtl="0" algn="just">
              <a:lnSpc>
                <a:spcPct val="115000"/>
              </a:lnSpc>
              <a:spcBef>
                <a:spcPts val="1200"/>
              </a:spcBef>
              <a:spcAft>
                <a:spcPts val="0"/>
              </a:spcAft>
              <a:buClr>
                <a:schemeClr val="dk1"/>
              </a:buClr>
              <a:buSzPts val="275"/>
              <a:buFont typeface="Arial"/>
              <a:buNone/>
            </a:pPr>
            <a:r>
              <a:rPr lang="en" sz="5600">
                <a:solidFill>
                  <a:schemeClr val="dk1"/>
                </a:solidFill>
              </a:rPr>
              <a:t>The get_frontal_face_detector function does not accept any parameters. A call to it returns the pre-trained HOG + Linear SVM face detector included in the dlib library.</a:t>
            </a:r>
            <a:endParaRPr sz="5600">
              <a:solidFill>
                <a:schemeClr val="dk1"/>
              </a:solidFill>
            </a:endParaRPr>
          </a:p>
          <a:p>
            <a:pPr indent="0" lvl="0" marL="0" rtl="0" algn="just">
              <a:lnSpc>
                <a:spcPct val="115000"/>
              </a:lnSpc>
              <a:spcBef>
                <a:spcPts val="1200"/>
              </a:spcBef>
              <a:spcAft>
                <a:spcPts val="0"/>
              </a:spcAft>
              <a:buClr>
                <a:schemeClr val="dk1"/>
              </a:buClr>
              <a:buSzPts val="275"/>
              <a:buNone/>
            </a:pPr>
            <a:r>
              <a:rPr lang="en" sz="5600">
                <a:solidFill>
                  <a:schemeClr val="dk1"/>
                </a:solidFill>
              </a:rPr>
              <a:t>Dlib’s HOG + Linear SVM face detector is fast and efficient. By nature of how the Histogram of Oriented Gradients (HOG) descriptor works, it is </a:t>
            </a:r>
            <a:r>
              <a:rPr i="1" lang="en" sz="5600">
                <a:solidFill>
                  <a:schemeClr val="dk1"/>
                </a:solidFill>
              </a:rPr>
              <a:t>not</a:t>
            </a:r>
            <a:r>
              <a:rPr lang="en" sz="5600">
                <a:solidFill>
                  <a:schemeClr val="dk1"/>
                </a:solidFill>
              </a:rPr>
              <a:t> invariant to changes in rotation and viewing angle.</a:t>
            </a:r>
            <a:endParaRPr sz="5600">
              <a:solidFill>
                <a:schemeClr val="dk1"/>
              </a:solidFill>
            </a:endParaRPr>
          </a:p>
          <a:p>
            <a:pPr indent="0" lvl="0" marL="0" rtl="0" algn="l">
              <a:lnSpc>
                <a:spcPct val="115000"/>
              </a:lnSpc>
              <a:spcBef>
                <a:spcPts val="1200"/>
              </a:spcBef>
              <a:spcAft>
                <a:spcPts val="0"/>
              </a:spcAft>
              <a:buClr>
                <a:schemeClr val="dk1"/>
              </a:buClr>
              <a:buSzPct val="100000"/>
              <a:buNone/>
            </a:pPr>
            <a:r>
              <a:t/>
            </a:r>
            <a:endParaRPr sz="1100">
              <a:solidFill>
                <a:schemeClr val="dk1"/>
              </a:solidFill>
            </a:endParaRPr>
          </a:p>
          <a:p>
            <a:pPr indent="0" lvl="0" marL="0" rtl="0" algn="l">
              <a:spcBef>
                <a:spcPts val="1200"/>
              </a:spcBef>
              <a:spcAft>
                <a:spcPts val="0"/>
              </a:spcAft>
              <a:buClr>
                <a:schemeClr val="dk1"/>
              </a:buClr>
              <a:buSzPct val="116666"/>
              <a:buNone/>
            </a:pPr>
            <a:r>
              <a:t/>
            </a:r>
            <a:endParaRPr/>
          </a:p>
          <a:p>
            <a:pPr indent="0" lvl="0" marL="0" rtl="0" algn="l">
              <a:lnSpc>
                <a:spcPct val="90000"/>
              </a:lnSpc>
              <a:spcBef>
                <a:spcPts val="1200"/>
              </a:spcBef>
              <a:spcAft>
                <a:spcPts val="1200"/>
              </a:spcAft>
              <a:buClr>
                <a:schemeClr val="dk1"/>
              </a:buClr>
              <a:buSzPct val="116666"/>
              <a:buNone/>
            </a:pPr>
            <a:r>
              <a:t/>
            </a:r>
            <a:endParaRPr/>
          </a:p>
        </p:txBody>
      </p:sp>
      <p:sp>
        <p:nvSpPr>
          <p:cNvPr id="106" name="Google Shape;106;p21"/>
          <p:cNvSpPr txBox="1"/>
          <p:nvPr>
            <p:ph type="title"/>
          </p:nvPr>
        </p:nvSpPr>
        <p:spPr>
          <a:xfrm>
            <a:off x="191625" y="236300"/>
            <a:ext cx="81429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Calibri"/>
              <a:buNone/>
            </a:pPr>
            <a:r>
              <a:rPr lang="en" sz="2300">
                <a:latin typeface="Calibri"/>
                <a:ea typeface="Calibri"/>
                <a:cs typeface="Calibri"/>
                <a:sym typeface="Calibri"/>
              </a:rPr>
              <a:t>Capture Frame</a:t>
            </a:r>
            <a:endParaRPr sz="2300"/>
          </a:p>
        </p:txBody>
      </p:sp>
      <p:pic>
        <p:nvPicPr>
          <p:cNvPr id="107" name="Google Shape;107;p21"/>
          <p:cNvPicPr preferRelativeResize="0"/>
          <p:nvPr/>
        </p:nvPicPr>
        <p:blipFill rotWithShape="1">
          <a:blip r:embed="rId3">
            <a:alphaModFix/>
          </a:blip>
          <a:srcRect b="0" l="7228" r="27180" t="0"/>
          <a:stretch/>
        </p:blipFill>
        <p:spPr>
          <a:xfrm>
            <a:off x="410175" y="1100825"/>
            <a:ext cx="3617674" cy="351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301375" y="785688"/>
            <a:ext cx="8003351" cy="3762512"/>
          </a:xfrm>
          <a:prstGeom prst="rect">
            <a:avLst/>
          </a:prstGeom>
          <a:noFill/>
          <a:ln>
            <a:noFill/>
          </a:ln>
        </p:spPr>
      </p:pic>
      <p:sp>
        <p:nvSpPr>
          <p:cNvPr id="113" name="Google Shape;113;p22"/>
          <p:cNvSpPr txBox="1"/>
          <p:nvPr>
            <p:ph type="title"/>
          </p:nvPr>
        </p:nvSpPr>
        <p:spPr>
          <a:xfrm>
            <a:off x="650850" y="263799"/>
            <a:ext cx="7842300" cy="7809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Clr>
                <a:schemeClr val="dk1"/>
              </a:buClr>
              <a:buSzPts val="2100"/>
              <a:buFont typeface="Arial"/>
              <a:buNone/>
            </a:pPr>
            <a:r>
              <a:rPr lang="en" sz="2200"/>
              <a:t>Eye Detection</a:t>
            </a:r>
            <a:endParaRPr sz="2200"/>
          </a:p>
        </p:txBody>
      </p:sp>
      <p:sp>
        <p:nvSpPr>
          <p:cNvPr id="114" name="Google Shape;114;p22"/>
          <p:cNvSpPr txBox="1"/>
          <p:nvPr/>
        </p:nvSpPr>
        <p:spPr>
          <a:xfrm>
            <a:off x="502300" y="2953500"/>
            <a:ext cx="16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RightEAR</a:t>
            </a:r>
            <a:endParaRPr b="1"/>
          </a:p>
        </p:txBody>
      </p:sp>
      <p:sp>
        <p:nvSpPr>
          <p:cNvPr id="115" name="Google Shape;115;p22"/>
          <p:cNvSpPr txBox="1"/>
          <p:nvPr/>
        </p:nvSpPr>
        <p:spPr>
          <a:xfrm>
            <a:off x="6429375" y="2993675"/>
            <a:ext cx="16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LeftEAR</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